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8" r:id="rId3"/>
    <p:sldId id="260" r:id="rId4"/>
    <p:sldId id="259" r:id="rId5"/>
    <p:sldId id="261" r:id="rId6"/>
    <p:sldId id="295" r:id="rId7"/>
    <p:sldId id="266" r:id="rId8"/>
    <p:sldId id="262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296" r:id="rId23"/>
    <p:sldId id="311" r:id="rId24"/>
    <p:sldId id="312" r:id="rId25"/>
    <p:sldId id="310" r:id="rId26"/>
    <p:sldId id="320" r:id="rId27"/>
    <p:sldId id="275" r:id="rId28"/>
    <p:sldId id="285" r:id="rId29"/>
    <p:sldId id="317" r:id="rId30"/>
    <p:sldId id="318" r:id="rId31"/>
    <p:sldId id="319" r:id="rId32"/>
    <p:sldId id="279" r:id="rId33"/>
  </p:sldIdLst>
  <p:sldSz cx="9144000" cy="5143500" type="screen16x9"/>
  <p:notesSz cx="6858000" cy="9144000"/>
  <p:embeddedFontLst>
    <p:embeddedFont>
      <p:font typeface="Raleway" panose="020B0003030101060003" pitchFamily="34" charset="0"/>
      <p:regular r:id="rId35"/>
      <p:bold r:id="rId36"/>
      <p:italic r:id="rId37"/>
      <p:boldItalic r:id="rId38"/>
    </p:embeddedFont>
    <p:embeddedFont>
      <p:font typeface="Varela" panose="02010600030101010101" charset="0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A951C5-728F-41F0-8B91-ECE81EBFBB23}">
  <a:tblStyle styleId="{0EA951C5-728F-41F0-8B91-ECE81EBFBB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09" autoAdjust="0"/>
  </p:normalViewPr>
  <p:slideViewPr>
    <p:cSldViewPr snapToGrid="0">
      <p:cViewPr>
        <p:scale>
          <a:sx n="66" d="100"/>
          <a:sy n="66" d="100"/>
        </p:scale>
        <p:origin x="-19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8784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135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883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62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038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26643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213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SzPts val="1100"/>
              <a:buFont typeface="Raleway"/>
              <a:buNone/>
              <a:defRPr sz="11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19" name="Google Shape;19;p4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╺"/>
              <a:defRPr sz="2400"/>
            </a:lvl1pPr>
            <a:lvl2pPr marL="914400" lvl="1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2pPr>
            <a:lvl3pPr marL="1371600" lvl="2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3pPr>
            <a:lvl4pPr marL="1828800" lvl="3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4pPr>
            <a:lvl5pPr marL="2286000" lvl="4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5pPr>
            <a:lvl6pPr marL="2743200" lvl="5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6pPr>
            <a:lvl7pPr marL="3200400" lvl="6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7pPr>
            <a:lvl8pPr marL="3657600" lvl="7" indent="-381000" algn="ctr" rtl="0">
              <a:spcBef>
                <a:spcPts val="1000"/>
              </a:spcBef>
              <a:spcAft>
                <a:spcPts val="0"/>
              </a:spcAft>
              <a:buSzPts val="2400"/>
              <a:buChar char="╶"/>
              <a:defRPr sz="2400"/>
            </a:lvl8pPr>
            <a:lvl9pPr marL="4114800" lvl="8" indent="-381000" algn="ctr">
              <a:spcBef>
                <a:spcPts val="1000"/>
              </a:spcBef>
              <a:spcAft>
                <a:spcPts val="1000"/>
              </a:spcAft>
              <a:buSzPts val="2400"/>
              <a:buChar char="╶"/>
              <a:defRPr sz="2400"/>
            </a:lvl9pPr>
          </a:lstStyle>
          <a:p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593400" y="-6600"/>
            <a:ext cx="1957200" cy="10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 sz="7200">
              <a:solidFill>
                <a:srgbClr val="FFFFF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╺"/>
              <a:defRPr/>
            </a:lvl1pPr>
            <a:lvl2pPr marL="914400" lvl="1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2pPr>
            <a:lvl3pPr marL="1371600" lvl="2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3pPr>
            <a:lvl4pPr marL="1828800" lvl="3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4pPr>
            <a:lvl5pPr marL="2286000" lvl="4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5pPr>
            <a:lvl6pPr marL="2743200" lvl="5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6pPr>
            <a:lvl7pPr marL="3200400" lvl="6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7pPr>
            <a:lvl8pPr marL="3657600" lvl="7" indent="-317500">
              <a:spcBef>
                <a:spcPts val="1000"/>
              </a:spcBef>
              <a:spcAft>
                <a:spcPts val="0"/>
              </a:spcAft>
              <a:buSzPts val="1400"/>
              <a:buChar char="╶"/>
              <a:defRPr/>
            </a:lvl8pPr>
            <a:lvl9pPr marL="4114800" lvl="8" indent="-317500">
              <a:spcBef>
                <a:spcPts val="1000"/>
              </a:spcBef>
              <a:spcAft>
                <a:spcPts val="1000"/>
              </a:spcAft>
              <a:buSzPts val="1400"/>
              <a:buChar char="╶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-13225" y="-6600"/>
            <a:ext cx="7076050" cy="5160000"/>
          </a:xfrm>
          <a:custGeom>
            <a:avLst/>
            <a:gdLst/>
            <a:ahLst/>
            <a:cxnLst/>
            <a:rect l="l" t="t" r="r" b="b"/>
            <a:pathLst>
              <a:path w="283042" h="206400" extrusionOk="0">
                <a:moveTo>
                  <a:pt x="83248" y="0"/>
                </a:moveTo>
                <a:lnTo>
                  <a:pt x="0" y="0"/>
                </a:lnTo>
                <a:lnTo>
                  <a:pt x="0" y="206400"/>
                </a:lnTo>
                <a:lnTo>
                  <a:pt x="283042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rossed">
  <p:cSld name="BLANK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 flipH="1">
            <a:off x="66731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4" name="Google Shape;54;p11"/>
          <p:cNvSpPr/>
          <p:nvPr/>
        </p:nvSpPr>
        <p:spPr>
          <a:xfrm>
            <a:off x="0" y="-6600"/>
            <a:ext cx="8476700" cy="5153400"/>
          </a:xfrm>
          <a:custGeom>
            <a:avLst/>
            <a:gdLst/>
            <a:ahLst/>
            <a:cxnLst/>
            <a:rect l="l" t="t" r="r" b="b"/>
            <a:pathLst>
              <a:path w="339068" h="206136" extrusionOk="0">
                <a:moveTo>
                  <a:pt x="139274" y="0"/>
                </a:moveTo>
                <a:lnTo>
                  <a:pt x="0" y="264"/>
                </a:lnTo>
                <a:lnTo>
                  <a:pt x="0" y="206045"/>
                </a:lnTo>
                <a:lnTo>
                  <a:pt x="339068" y="206136"/>
                </a:lnTo>
                <a:close/>
              </a:path>
            </a:pathLst>
          </a:custGeom>
          <a:solidFill>
            <a:srgbClr val="212539">
              <a:alpha val="64620"/>
            </a:srgbClr>
          </a:solidFill>
          <a:ln>
            <a:noFill/>
          </a:ln>
        </p:spPr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76A5A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aleway"/>
              <a:buNone/>
              <a:defRPr sz="1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lvl="1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lvl="2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lvl="3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lvl="4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lvl="5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lvl="6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lvl="7" indent="-3175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lvl="8" indent="-3175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>
              <a:buNone/>
              <a:defRPr sz="10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457200" y="3363425"/>
            <a:ext cx="3850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 Editing App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64A5-D301-44F6-96EA-05EB3E5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FE457-8DFB-4711-954B-D8894F66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295" y="886877"/>
            <a:ext cx="7174657" cy="3369746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05548-5948-4BD2-837D-ADAC61B6C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DD9-4F72-4B2C-B1BB-EFDAD55A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5793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505F125-3C11-4D5F-A715-328985C4C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4623"/>
            <a:ext cx="9086127" cy="3382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CF64A5-D301-44F6-96EA-05EB3E52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03" y="984875"/>
            <a:ext cx="2383800" cy="629700"/>
          </a:xfrm>
        </p:spPr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05548-5948-4BD2-837D-ADAC61B6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603" y="1715123"/>
            <a:ext cx="4762200" cy="27366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DD9-4F72-4B2C-B1BB-EFDAD55A181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364603" y="4673650"/>
            <a:ext cx="548700" cy="245100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5DC73-27A2-4EAA-A454-123E8F9DF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4" y="898225"/>
            <a:ext cx="9144000" cy="71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6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64A5-D301-44F6-96EA-05EB3E5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Detection and Analysis of Stuttered Speech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05548-5948-4BD2-837D-ADAC61B6C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MFCC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SVM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96.67%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DD9-4F72-4B2C-B1BB-EFDAD55A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638D553-6787-42EF-91A0-DC253FB18862}"/>
              </a:ext>
            </a:extLst>
          </p:cNvPr>
          <p:cNvSpPr txBox="1">
            <a:spLocks/>
          </p:cNvSpPr>
          <p:nvPr/>
        </p:nvSpPr>
        <p:spPr>
          <a:xfrm>
            <a:off x="2838300" y="1614575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482600" indent="-342900">
              <a:buFont typeface="+mj-lt"/>
              <a:buAutoNum type="arabicPeriod"/>
            </a:pPr>
            <a:r>
              <a:rPr lang="en-US" dirty="0"/>
              <a:t>10-12 coefficient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No Pre-emphasis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B502A-C89E-4699-AA7C-6BF850D28813}"/>
              </a:ext>
            </a:extLst>
          </p:cNvPr>
          <p:cNvSpPr txBox="1"/>
          <p:nvPr/>
        </p:nvSpPr>
        <p:spPr>
          <a:xfrm>
            <a:off x="1648550" y="4530249"/>
            <a:ext cx="3421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Vikhyath</a:t>
            </a:r>
            <a:r>
              <a:rPr lang="en-US" dirty="0">
                <a:solidFill>
                  <a:schemeClr val="bg1"/>
                </a:solidFill>
              </a:rPr>
              <a:t> Narayan K N, S P </a:t>
            </a:r>
            <a:r>
              <a:rPr lang="en-US" dirty="0" err="1">
                <a:solidFill>
                  <a:schemeClr val="bg1"/>
                </a:solidFill>
              </a:rPr>
              <a:t>Meharunnisa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832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64A5-D301-44F6-96EA-05EB3E5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dirty="0"/>
              <a:t>Speech Recognition and Correction of a Stuttered Speech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05548-5948-4BD2-837D-ADAC61B6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15123"/>
            <a:ext cx="2381100" cy="27366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Identify and Correct the speech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TTS technique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Two algorithm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/>
              <a:t>Remove prolongation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/>
              <a:t>Remove repetition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DD9-4F72-4B2C-B1BB-EFDAD55A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638D553-6787-42EF-91A0-DC253FB18862}"/>
              </a:ext>
            </a:extLst>
          </p:cNvPr>
          <p:cNvSpPr txBox="1">
            <a:spLocks/>
          </p:cNvSpPr>
          <p:nvPr/>
        </p:nvSpPr>
        <p:spPr>
          <a:xfrm>
            <a:off x="2838300" y="1614575"/>
            <a:ext cx="4762200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482600" indent="-342900">
              <a:buFont typeface="+mj-lt"/>
              <a:buAutoNum type="arabicPeriod"/>
            </a:pPr>
            <a:r>
              <a:rPr lang="en-US" dirty="0"/>
              <a:t>6 seconds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5 – 8 seconds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86%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456562-553A-426B-818E-43E827FD064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49268" y="1325208"/>
            <a:ext cx="4088292" cy="29388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A8D6D0-F1F3-43AF-8F1C-44770DB7CD6A}"/>
              </a:ext>
            </a:extLst>
          </p:cNvPr>
          <p:cNvSpPr txBox="1"/>
          <p:nvPr/>
        </p:nvSpPr>
        <p:spPr>
          <a:xfrm>
            <a:off x="1648550" y="4530249"/>
            <a:ext cx="71416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Ankit Dash, Nikhil Subramani, </a:t>
            </a:r>
            <a:r>
              <a:rPr lang="en-US" dirty="0" err="1">
                <a:solidFill>
                  <a:schemeClr val="bg1"/>
                </a:solidFill>
              </a:rPr>
              <a:t>Tejas</a:t>
            </a:r>
            <a:r>
              <a:rPr lang="en-US" dirty="0">
                <a:solidFill>
                  <a:schemeClr val="bg1"/>
                </a:solidFill>
              </a:rPr>
              <a:t> Manjunath, </a:t>
            </a:r>
            <a:r>
              <a:rPr lang="en-US" dirty="0" err="1">
                <a:solidFill>
                  <a:schemeClr val="bg1"/>
                </a:solidFill>
              </a:rPr>
              <a:t>Vishruti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Yaragarala</a:t>
            </a:r>
            <a:r>
              <a:rPr lang="en-US" dirty="0">
                <a:solidFill>
                  <a:schemeClr val="bg1"/>
                </a:solidFill>
              </a:rPr>
              <a:t> and Shikha Tripathi</a:t>
            </a:r>
          </a:p>
        </p:txBody>
      </p:sp>
    </p:spTree>
    <p:extLst>
      <p:ext uri="{BB962C8B-B14F-4D97-AF65-F5344CB8AC3E}">
        <p14:creationId xmlns:p14="http://schemas.microsoft.com/office/powerpoint/2010/main" val="848953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ctrTitle" idx="4294967295"/>
          </p:nvPr>
        </p:nvSpPr>
        <p:spPr>
          <a:xfrm>
            <a:off x="457200" y="3196922"/>
            <a:ext cx="5295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Deep Speech 2</a:t>
            </a:r>
            <a:endParaRPr sz="4200" dirty="0"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4294967295"/>
          </p:nvPr>
        </p:nvSpPr>
        <p:spPr>
          <a:xfrm>
            <a:off x="457200" y="4221452"/>
            <a:ext cx="3760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End-to-end deep learning system</a:t>
            </a:r>
            <a:endParaRPr dirty="0"/>
          </a:p>
        </p:txBody>
      </p:sp>
      <p:grpSp>
        <p:nvGrpSpPr>
          <p:cNvPr id="106" name="Google Shape;106;p19"/>
          <p:cNvGrpSpPr/>
          <p:nvPr/>
        </p:nvGrpSpPr>
        <p:grpSpPr>
          <a:xfrm>
            <a:off x="943547" y="847351"/>
            <a:ext cx="1347989" cy="1347990"/>
            <a:chOff x="6643075" y="3664250"/>
            <a:chExt cx="407950" cy="407975"/>
          </a:xfrm>
        </p:grpSpPr>
        <p:sp>
          <p:nvSpPr>
            <p:cNvPr id="107" name="Google Shape;107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9"/>
          <p:cNvGrpSpPr/>
          <p:nvPr/>
        </p:nvGrpSpPr>
        <p:grpSpPr>
          <a:xfrm rot="-587485">
            <a:off x="864465" y="2370798"/>
            <a:ext cx="554212" cy="554181"/>
            <a:chOff x="576250" y="4319400"/>
            <a:chExt cx="442075" cy="442050"/>
          </a:xfrm>
        </p:grpSpPr>
        <p:sp>
          <p:nvSpPr>
            <p:cNvPr id="110" name="Google Shape;110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9"/>
          <p:cNvSpPr/>
          <p:nvPr/>
        </p:nvSpPr>
        <p:spPr>
          <a:xfrm>
            <a:off x="621065" y="1158547"/>
            <a:ext cx="210697" cy="20118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/>
          <p:nvPr/>
        </p:nvSpPr>
        <p:spPr>
          <a:xfrm rot="2697418">
            <a:off x="2009537" y="2188530"/>
            <a:ext cx="319833" cy="30538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2262563" y="2014183"/>
            <a:ext cx="128094" cy="12238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/>
          <p:nvPr/>
        </p:nvSpPr>
        <p:spPr>
          <a:xfrm rot="1279858">
            <a:off x="475086" y="1765377"/>
            <a:ext cx="128071" cy="12238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074" name="Picture 2" descr="Deep web search' may help scientists">
            <a:extLst>
              <a:ext uri="{FF2B5EF4-FFF2-40B4-BE49-F238E27FC236}">
                <a16:creationId xmlns:a16="http://schemas.microsoft.com/office/drawing/2014/main" id="{349CEC18-A7D1-43C0-8F81-D407A1A8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966" y="850315"/>
            <a:ext cx="3868758" cy="32132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52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64A5-D301-44F6-96EA-05EB3E5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dirty="0"/>
              <a:t>Goal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05548-5948-4BD2-837D-ADAC61B6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15123"/>
            <a:ext cx="2381100" cy="27366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Multiple language in 1 model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Replace existing ASR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DD9-4F72-4B2C-B1BB-EFDAD55A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638D553-6787-42EF-91A0-DC253FB18862}"/>
              </a:ext>
            </a:extLst>
          </p:cNvPr>
          <p:cNvSpPr txBox="1">
            <a:spLocks/>
          </p:cNvSpPr>
          <p:nvPr/>
        </p:nvSpPr>
        <p:spPr>
          <a:xfrm>
            <a:off x="2838300" y="1614575"/>
            <a:ext cx="3134237" cy="2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╺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400"/>
              <a:buFont typeface="Varela"/>
              <a:buChar char="╶"/>
              <a:defRPr sz="1400" b="0" i="0" u="none" strike="noStrike" cap="none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defRPr>
            </a:lvl9pPr>
          </a:lstStyle>
          <a:p>
            <a:pPr marL="482600" indent="-342900">
              <a:buFont typeface="+mj-lt"/>
              <a:buAutoNum type="arabicPeriod"/>
            </a:pPr>
            <a:r>
              <a:rPr lang="en-US" dirty="0"/>
              <a:t>Current ASR overcomplicated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Solve multiple issues in current ASR</a:t>
            </a:r>
          </a:p>
        </p:txBody>
      </p:sp>
    </p:spTree>
    <p:extLst>
      <p:ext uri="{BB962C8B-B14F-4D97-AF65-F5344CB8AC3E}">
        <p14:creationId xmlns:p14="http://schemas.microsoft.com/office/powerpoint/2010/main" val="3682380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64A5-D301-44F6-96EA-05EB3E5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dirty="0"/>
              <a:t>Architecture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05548-5948-4BD2-837D-ADAC61B6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15123"/>
            <a:ext cx="2381100" cy="27366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11 layers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3 convolution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7 recurrent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1 Fully connected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DD9-4F72-4B2C-B1BB-EFDAD55A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AB958-A064-4D50-A31D-41222E65D62C}"/>
              </a:ext>
            </a:extLst>
          </p:cNvPr>
          <p:cNvPicPr/>
          <p:nvPr/>
        </p:nvPicPr>
        <p:blipFill rotWithShape="1">
          <a:blip r:embed="rId2"/>
          <a:srcRect l="11236" r="10109"/>
          <a:stretch/>
        </p:blipFill>
        <p:spPr>
          <a:xfrm>
            <a:off x="3773346" y="499150"/>
            <a:ext cx="403956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79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64A5-D301-44F6-96EA-05EB3E5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dirty="0"/>
              <a:t>Data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05548-5948-4BD2-837D-ADAC61B6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15123"/>
            <a:ext cx="2381100" cy="27366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English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Linguistic Data </a:t>
            </a:r>
            <a:r>
              <a:rPr lang="en-US" dirty="0" err="1"/>
              <a:t>Counsortium</a:t>
            </a:r>
            <a:endParaRPr lang="en-US" dirty="0"/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95 minutes / epoch (English)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25 minutes / epoch (Mandarin)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40% Synthetic Noise</a:t>
            </a:r>
          </a:p>
          <a:p>
            <a:pPr marL="4826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DD9-4F72-4B2C-B1BB-EFDAD55A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81991-94A7-4C6B-BBAD-44FAF86A8C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04836" y="1142113"/>
            <a:ext cx="3737176" cy="251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76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64A5-D301-44F6-96EA-05EB3E5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dirty="0"/>
              <a:t>Result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05548-5948-4BD2-837D-ADAC61B6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15123"/>
            <a:ext cx="2381100" cy="27366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Close to human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Outperform than human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Worse than human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DD9-4F72-4B2C-B1BB-EFDAD55A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42F2DB-78F6-4F43-83D6-C68F85BE23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609172" y="2010650"/>
            <a:ext cx="3902798" cy="1435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2F9D99-3581-433D-A838-926D9869BC9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609173" y="3501920"/>
            <a:ext cx="3902798" cy="1416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96C16B-8642-44B1-9E71-F4F395CB7A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09172" y="344634"/>
            <a:ext cx="3902798" cy="16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51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ctrTitle" idx="4294967295"/>
          </p:nvPr>
        </p:nvSpPr>
        <p:spPr>
          <a:xfrm>
            <a:off x="457200" y="3196922"/>
            <a:ext cx="5295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Methodology</a:t>
            </a:r>
            <a:endParaRPr sz="4200" dirty="0"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4294967295"/>
          </p:nvPr>
        </p:nvSpPr>
        <p:spPr>
          <a:xfrm>
            <a:off x="457200" y="4221452"/>
            <a:ext cx="3760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Scrum</a:t>
            </a:r>
            <a:endParaRPr dirty="0"/>
          </a:p>
        </p:txBody>
      </p:sp>
      <p:grpSp>
        <p:nvGrpSpPr>
          <p:cNvPr id="106" name="Google Shape;106;p19"/>
          <p:cNvGrpSpPr/>
          <p:nvPr/>
        </p:nvGrpSpPr>
        <p:grpSpPr>
          <a:xfrm>
            <a:off x="943547" y="847351"/>
            <a:ext cx="1347989" cy="1347990"/>
            <a:chOff x="6643075" y="3664250"/>
            <a:chExt cx="407950" cy="407975"/>
          </a:xfrm>
        </p:grpSpPr>
        <p:sp>
          <p:nvSpPr>
            <p:cNvPr id="107" name="Google Shape;107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9"/>
          <p:cNvGrpSpPr/>
          <p:nvPr/>
        </p:nvGrpSpPr>
        <p:grpSpPr>
          <a:xfrm rot="-587485">
            <a:off x="864465" y="2370798"/>
            <a:ext cx="554212" cy="554181"/>
            <a:chOff x="576250" y="4319400"/>
            <a:chExt cx="442075" cy="442050"/>
          </a:xfrm>
        </p:grpSpPr>
        <p:sp>
          <p:nvSpPr>
            <p:cNvPr id="110" name="Google Shape;110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9"/>
          <p:cNvSpPr/>
          <p:nvPr/>
        </p:nvSpPr>
        <p:spPr>
          <a:xfrm>
            <a:off x="621065" y="1158547"/>
            <a:ext cx="210697" cy="20118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/>
          <p:nvPr/>
        </p:nvSpPr>
        <p:spPr>
          <a:xfrm rot="2697418">
            <a:off x="2009537" y="2188530"/>
            <a:ext cx="319833" cy="30538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2262563" y="2014183"/>
            <a:ext cx="128094" cy="12238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/>
          <p:nvPr/>
        </p:nvSpPr>
        <p:spPr>
          <a:xfrm rot="1279858">
            <a:off x="475086" y="1765377"/>
            <a:ext cx="128071" cy="12238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122" name="Picture 2" descr="Methodology Icons - Download Free Vector Icons | Noun Project">
            <a:extLst>
              <a:ext uri="{FF2B5EF4-FFF2-40B4-BE49-F238E27FC236}">
                <a16:creationId xmlns:a16="http://schemas.microsoft.com/office/drawing/2014/main" id="{02A24ED6-45FD-4499-B0FA-39C5DD9C0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872" y="1034822"/>
            <a:ext cx="3025140" cy="30251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704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6"/>
            <a:ext cx="30753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HELLO!</a:t>
            </a:r>
            <a:endParaRPr sz="3000" dirty="0"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4"/>
            <a:ext cx="3075300" cy="2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 am </a:t>
            </a:r>
            <a:r>
              <a:rPr lang="en-US" b="1" dirty="0"/>
              <a:t>Tan Zhong Ming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 </a:t>
            </a:r>
            <a:r>
              <a:rPr lang="en-US" dirty="0"/>
              <a:t>sf_tanzhongming@qiup.edu.my</a:t>
            </a:r>
            <a:endParaRPr b="1" dirty="0"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64A5-D301-44F6-96EA-05EB3E5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dirty="0"/>
              <a:t>Scrum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05548-5948-4BD2-837D-ADAC61B6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15123"/>
            <a:ext cx="2381100" cy="27366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Fast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User Story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Product backlog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DD9-4F72-4B2C-B1BB-EFDAD55A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63AF3F-F9B7-47CC-9845-DEAF6964EA9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300" y="1306970"/>
            <a:ext cx="6024623" cy="28516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568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64A5-D301-44F6-96EA-05EB3E5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GB" dirty="0"/>
              <a:t>Software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05548-5948-4BD2-837D-ADAC61B6C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15123"/>
            <a:ext cx="2381100" cy="2736600"/>
          </a:xfrm>
        </p:spPr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Anaconda3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Python 3.5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Android 6.0 (API23)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DD9-4F72-4B2C-B1BB-EFDAD55A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4EF9D1-431A-4A98-9977-D8A81C61B2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63958" y="513402"/>
            <a:ext cx="5897162" cy="41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35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1D560-49D8-4079-B797-DE5D55C53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7E50F-9E90-4C4B-A467-20B8AF3F84A0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72" t="-3244" r="-6367" b="-1832"/>
          <a:stretch/>
        </p:blipFill>
        <p:spPr bwMode="auto">
          <a:xfrm>
            <a:off x="1310640" y="198120"/>
            <a:ext cx="6766560" cy="47472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68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1D560-49D8-4079-B797-DE5D55C53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03FAD-5161-41C7-B1D0-1DB2A7B7307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10"/>
          <a:stretch/>
        </p:blipFill>
        <p:spPr bwMode="auto">
          <a:xfrm>
            <a:off x="312261" y="1123920"/>
            <a:ext cx="8519478" cy="31905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144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1D560-49D8-4079-B797-DE5D55C53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C13AC-AC15-4A9A-A124-377E0E56CA0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" t="42844" r="9" b="121"/>
          <a:stretch/>
        </p:blipFill>
        <p:spPr bwMode="auto">
          <a:xfrm>
            <a:off x="457200" y="440860"/>
            <a:ext cx="8276859" cy="42617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77631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1D560-49D8-4079-B797-DE5D55C53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180CE-EF18-48D3-97FF-530C2F3C13E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0" t="11979" r="6239" b="27011"/>
          <a:stretch/>
        </p:blipFill>
        <p:spPr bwMode="auto">
          <a:xfrm>
            <a:off x="281169" y="638175"/>
            <a:ext cx="8581661" cy="38671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05437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1D560-49D8-4079-B797-DE5D55C53F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8FC374-3CF5-4337-B746-3D33FC89B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936" y="0"/>
            <a:ext cx="32701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325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495719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Home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Edit Video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/>
              <a:t>Edit Subtitle</a:t>
            </a:r>
            <a:endParaRPr dirty="0"/>
          </a:p>
        </p:txBody>
      </p:sp>
      <p:sp>
        <p:nvSpPr>
          <p:cNvPr id="235" name="Google Shape;235;p32"/>
          <p:cNvSpPr/>
          <p:nvPr/>
        </p:nvSpPr>
        <p:spPr>
          <a:xfrm>
            <a:off x="50505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  <a:endParaRPr sz="1000" dirty="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457200" y="1813850"/>
            <a:ext cx="23838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New Design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60E97-CDB9-4FF7-A5E8-4BEF407681F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13662" y="839000"/>
            <a:ext cx="1900104" cy="3356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495719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Record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Import</a:t>
            </a:r>
            <a:endParaRPr dirty="0"/>
          </a:p>
        </p:txBody>
      </p:sp>
      <p:sp>
        <p:nvSpPr>
          <p:cNvPr id="235" name="Google Shape;235;p32"/>
          <p:cNvSpPr/>
          <p:nvPr/>
        </p:nvSpPr>
        <p:spPr>
          <a:xfrm>
            <a:off x="50505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  <a:endParaRPr sz="10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457200" y="1813850"/>
            <a:ext cx="23838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447B95-D686-4B43-B9F5-D62572E0788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0499" y="838999"/>
            <a:ext cx="1900103" cy="335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7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495719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View Gallery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Import</a:t>
            </a:r>
          </a:p>
        </p:txBody>
      </p:sp>
      <p:sp>
        <p:nvSpPr>
          <p:cNvPr id="235" name="Google Shape;235;p32"/>
          <p:cNvSpPr/>
          <p:nvPr/>
        </p:nvSpPr>
        <p:spPr>
          <a:xfrm>
            <a:off x="50505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  <a:endParaRPr sz="10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457200" y="1813850"/>
            <a:ext cx="23838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Import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4281D7-B566-4DE8-9ACD-EAA07296592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61640" y="838999"/>
            <a:ext cx="1877360" cy="333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40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2576800" y="832475"/>
            <a:ext cx="3990600" cy="3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 fontAlgn="base">
              <a:buNone/>
            </a:pPr>
            <a:r>
              <a:rPr lang="en-US" dirty="0"/>
              <a:t>It’s supposed to be automatic, but actually you have to push this button. </a:t>
            </a:r>
          </a:p>
          <a:p>
            <a:pPr marL="76200" indent="0" fontAlgn="base">
              <a:buNone/>
            </a:pPr>
            <a:r>
              <a:rPr lang="en-US" dirty="0"/>
              <a:t>–John Brunner</a:t>
            </a:r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429765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495719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Play / Pause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Segment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Delete</a:t>
            </a:r>
            <a:endParaRPr dirty="0"/>
          </a:p>
        </p:txBody>
      </p:sp>
      <p:sp>
        <p:nvSpPr>
          <p:cNvPr id="235" name="Google Shape;235;p32"/>
          <p:cNvSpPr/>
          <p:nvPr/>
        </p:nvSpPr>
        <p:spPr>
          <a:xfrm>
            <a:off x="50505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  <a:endParaRPr sz="10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457200" y="1813850"/>
            <a:ext cx="23838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Edit Video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B6661-3008-4460-8B85-B40DB13DC1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0500" y="839000"/>
            <a:ext cx="1883639" cy="3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36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/>
          <p:nvPr/>
        </p:nvSpPr>
        <p:spPr>
          <a:xfrm>
            <a:off x="495719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2"/>
          <p:cNvSpPr txBox="1">
            <a:spLocks noGrp="1"/>
          </p:cNvSpPr>
          <p:nvPr>
            <p:ph type="body" idx="1"/>
          </p:nvPr>
        </p:nvSpPr>
        <p:spPr>
          <a:xfrm>
            <a:off x="457200" y="2369489"/>
            <a:ext cx="2383800" cy="208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Start / End Time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Subtitle</a:t>
            </a:r>
          </a:p>
          <a:p>
            <a:pPr marL="0" lvl="0" indent="0">
              <a:spcAft>
                <a:spcPts val="1000"/>
              </a:spcAft>
              <a:buNone/>
            </a:pPr>
            <a:r>
              <a:rPr lang="en-US" dirty="0"/>
              <a:t>Preview</a:t>
            </a:r>
            <a:endParaRPr dirty="0"/>
          </a:p>
        </p:txBody>
      </p:sp>
      <p:sp>
        <p:nvSpPr>
          <p:cNvPr id="235" name="Google Shape;235;p32"/>
          <p:cNvSpPr/>
          <p:nvPr/>
        </p:nvSpPr>
        <p:spPr>
          <a:xfrm>
            <a:off x="505050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Varela"/>
                <a:ea typeface="Varela"/>
                <a:cs typeface="Varela"/>
                <a:sym typeface="Varela"/>
              </a:rPr>
              <a:t>Place your screenshot here</a:t>
            </a:r>
            <a:endParaRPr sz="1000">
              <a:solidFill>
                <a:srgbClr val="FFFFFF"/>
              </a:solidFill>
              <a:latin typeface="Varela"/>
              <a:ea typeface="Varela"/>
              <a:cs typeface="Varela"/>
              <a:sym typeface="Varela"/>
            </a:endParaRPr>
          </a:p>
        </p:txBody>
      </p:sp>
      <p:sp>
        <p:nvSpPr>
          <p:cNvPr id="236" name="Google Shape;236;p32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37" name="Google Shape;237;p32"/>
          <p:cNvSpPr txBox="1">
            <a:spLocks noGrp="1"/>
          </p:cNvSpPr>
          <p:nvPr>
            <p:ph type="title"/>
          </p:nvPr>
        </p:nvSpPr>
        <p:spPr>
          <a:xfrm>
            <a:off x="457200" y="1813850"/>
            <a:ext cx="2383800" cy="47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Edit Subtitle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32639-BAE5-40E2-A9BF-BC8AB3325A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0500" y="839000"/>
            <a:ext cx="1877617" cy="3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41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sp>
        <p:nvSpPr>
          <p:cNvPr id="270" name="Google Shape;270;p36"/>
          <p:cNvSpPr txBox="1">
            <a:spLocks noGrp="1"/>
          </p:cNvSpPr>
          <p:nvPr>
            <p:ph type="ctrTitle" idx="4294967295"/>
          </p:nvPr>
        </p:nvSpPr>
        <p:spPr>
          <a:xfrm>
            <a:off x="457200" y="1369726"/>
            <a:ext cx="3075300" cy="76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71" name="Google Shape;271;p36"/>
          <p:cNvSpPr txBox="1">
            <a:spLocks noGrp="1"/>
          </p:cNvSpPr>
          <p:nvPr>
            <p:ph type="subTitle" idx="4294967295"/>
          </p:nvPr>
        </p:nvSpPr>
        <p:spPr>
          <a:xfrm>
            <a:off x="457200" y="2162004"/>
            <a:ext cx="3075300" cy="20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Any questions?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You can find me at</a:t>
            </a:r>
          </a:p>
          <a:p>
            <a:pPr marL="139700" lvl="0" indent="0" algn="l" rtl="0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sf_tanzhongming@quip.edu.my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ctrTitle"/>
          </p:nvPr>
        </p:nvSpPr>
        <p:spPr>
          <a:xfrm>
            <a:off x="457200" y="2965525"/>
            <a:ext cx="3374700" cy="100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457200" y="4056927"/>
            <a:ext cx="3374700" cy="6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457200" y="984875"/>
            <a:ext cx="2383800" cy="62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  <a:endParaRPr dirty="0"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"/>
          </p:nvPr>
        </p:nvSpPr>
        <p:spPr>
          <a:xfrm>
            <a:off x="457200" y="1715123"/>
            <a:ext cx="4762200" cy="27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00" indent="-342900">
              <a:buFont typeface="+mj-lt"/>
              <a:buAutoNum type="arabicPeriod"/>
            </a:pPr>
            <a:r>
              <a:rPr lang="en-US" dirty="0">
                <a:latin typeface="Twentieth Century"/>
              </a:rPr>
              <a:t>Remove stuttered speech manually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>
                <a:latin typeface="Twentieth Century"/>
              </a:rPr>
              <a:t>Time consuming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>
                <a:latin typeface="Twentieth Century"/>
              </a:rPr>
              <a:t>High learning curve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>
                <a:latin typeface="Twentieth Century"/>
              </a:rPr>
              <a:t>Expansive hire editor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>
                <a:latin typeface="Twentieth Century"/>
              </a:rPr>
              <a:t>Improve the accuracy of speech recognition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>
                <a:latin typeface="Twentieth Century"/>
              </a:rPr>
              <a:t>Denoising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>
                <a:latin typeface="Twentieth Century"/>
              </a:rPr>
              <a:t>Audio Pre-process</a:t>
            </a:r>
          </a:p>
          <a:p>
            <a:pPr marL="939800" lvl="1" indent="-342900">
              <a:buFont typeface="+mj-lt"/>
              <a:buAutoNum type="arabicPeriod"/>
            </a:pPr>
            <a:r>
              <a:rPr lang="en-US" dirty="0">
                <a:latin typeface="Twentieth Century"/>
              </a:rPr>
              <a:t>Deep Speech</a:t>
            </a:r>
            <a:endParaRPr dirty="0"/>
          </a:p>
        </p:txBody>
      </p:sp>
      <p:sp>
        <p:nvSpPr>
          <p:cNvPr id="99" name="Google Shape;99;p18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6" name="Picture 2" descr="Image result for lazy farmer">
            <a:extLst>
              <a:ext uri="{FF2B5EF4-FFF2-40B4-BE49-F238E27FC236}">
                <a16:creationId xmlns:a16="http://schemas.microsoft.com/office/drawing/2014/main" id="{834695BB-A2E5-4831-AC40-F20DB533F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400" y="50165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F815-4D7C-48A2-AB6B-CA921344D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48606-1F71-4388-AC58-044731D73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715123"/>
            <a:ext cx="6455664" cy="2736600"/>
          </a:xfrm>
        </p:spPr>
        <p:txBody>
          <a:bodyPr/>
          <a:lstStyle/>
          <a:p>
            <a:pPr marL="482600" lvl="0" indent="-342900">
              <a:buFont typeface="+mj-lt"/>
              <a:buAutoNum type="arabicPeriod"/>
            </a:pPr>
            <a:r>
              <a:rPr lang="en-GB" dirty="0"/>
              <a:t>Perform pre-processing techniques to audio data set for better sound quality</a:t>
            </a:r>
            <a:endParaRPr lang="en-US" dirty="0"/>
          </a:p>
          <a:p>
            <a:pPr marL="482600" lvl="0" indent="-342900">
              <a:buFont typeface="+mj-lt"/>
              <a:buAutoNum type="arabicPeriod"/>
            </a:pPr>
            <a:r>
              <a:rPr lang="en-GB" dirty="0"/>
              <a:t>Build and train an Artificial Neural Network (ANN) for the stuttered speech classification model.</a:t>
            </a:r>
            <a:endParaRPr lang="en-US" dirty="0"/>
          </a:p>
          <a:p>
            <a:pPr marL="482600" lvl="0" indent="-342900">
              <a:buFont typeface="+mj-lt"/>
              <a:buAutoNum type="arabicPeriod"/>
            </a:pPr>
            <a:r>
              <a:rPr lang="en-GB" dirty="0"/>
              <a:t>Build and train an End-to-end deep learning model - Deep Speech</a:t>
            </a:r>
            <a:endParaRPr lang="en-US" dirty="0"/>
          </a:p>
          <a:p>
            <a:pPr marL="482600" lvl="0" indent="-342900">
              <a:buFont typeface="+mj-lt"/>
              <a:buAutoNum type="arabicPeriod"/>
            </a:pPr>
            <a:r>
              <a:rPr lang="en-GB" dirty="0"/>
              <a:t>Develop an application and algorithm for Android to automatically remove the stuttered speech.</a:t>
            </a:r>
            <a:endParaRPr lang="en-US" dirty="0"/>
          </a:p>
          <a:p>
            <a:pPr marL="482600" lvl="0" indent="-342900">
              <a:buFont typeface="+mj-lt"/>
              <a:buAutoNum type="arabicPeriod"/>
            </a:pPr>
            <a:r>
              <a:rPr lang="en-US" dirty="0"/>
              <a:t>Implement audio pre-processing technique to improve the accuracy of speech recognition.</a:t>
            </a:r>
          </a:p>
          <a:p>
            <a:pPr marL="482600" lvl="0" indent="-342900">
              <a:buFont typeface="+mj-lt"/>
              <a:buAutoNum type="arabicPeriod"/>
            </a:pPr>
            <a:r>
              <a:rPr lang="en-US" dirty="0"/>
              <a:t>Develop an improved version of auto subtitle generator.</a:t>
            </a:r>
          </a:p>
          <a:p>
            <a:pPr marL="482600" indent="-342900">
              <a:buFont typeface="+mj-lt"/>
              <a:buAutoNum type="arabicPeriod"/>
            </a:pPr>
            <a:endParaRPr lang="en-MY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BBF59-4F18-4C02-A92C-0E9A5E5A64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070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1F2BE-6AEE-46B2-AA0B-5430B6698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913693"/>
            <a:ext cx="10109014" cy="6729985"/>
          </a:xfrm>
          <a:prstGeom prst="rect">
            <a:avLst/>
          </a:prstGeom>
        </p:spPr>
      </p:pic>
      <p:sp>
        <p:nvSpPr>
          <p:cNvPr id="147" name="Google Shape;147;p23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 idx="4294967295"/>
          </p:nvPr>
        </p:nvSpPr>
        <p:spPr>
          <a:xfrm>
            <a:off x="457200" y="405900"/>
            <a:ext cx="23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/>
            <a:r>
              <a:rPr lang="en-US" dirty="0"/>
              <a:t>Benefits and Significance</a:t>
            </a:r>
            <a:br>
              <a:rPr lang="en-US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 AUTO EDIT APP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C85BA1E-EB0B-46B0-83C9-70E756E886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432989"/>
              </p:ext>
            </p:extLst>
          </p:nvPr>
        </p:nvGraphicFramePr>
        <p:xfrm>
          <a:off x="2652771" y="405900"/>
          <a:ext cx="6034029" cy="4512884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2011343">
                  <a:extLst>
                    <a:ext uri="{9D8B030D-6E8A-4147-A177-3AD203B41FA5}">
                      <a16:colId xmlns:a16="http://schemas.microsoft.com/office/drawing/2014/main" val="748331879"/>
                    </a:ext>
                  </a:extLst>
                </a:gridCol>
                <a:gridCol w="2011343">
                  <a:extLst>
                    <a:ext uri="{9D8B030D-6E8A-4147-A177-3AD203B41FA5}">
                      <a16:colId xmlns:a16="http://schemas.microsoft.com/office/drawing/2014/main" val="1687528640"/>
                    </a:ext>
                  </a:extLst>
                </a:gridCol>
                <a:gridCol w="2011343">
                  <a:extLst>
                    <a:ext uri="{9D8B030D-6E8A-4147-A177-3AD203B41FA5}">
                      <a16:colId xmlns:a16="http://schemas.microsoft.com/office/drawing/2014/main" val="2252157292"/>
                    </a:ext>
                  </a:extLst>
                </a:gridCol>
              </a:tblGrid>
              <a:tr h="394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Current Video Editing Process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Proposed Video Editing App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extLst>
                  <a:ext uri="{0D108BD9-81ED-4DB2-BD59-A6C34878D82A}">
                    <a16:rowId xmlns:a16="http://schemas.microsoft.com/office/drawing/2014/main" val="3866695215"/>
                  </a:ext>
                </a:extLst>
              </a:tr>
              <a:tr h="920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Process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Detect and remove the stuttered speech manually and import one by one from the library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Detect and remove the stuttered speech automatically and in batch by using machine learning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extLst>
                  <a:ext uri="{0D108BD9-81ED-4DB2-BD59-A6C34878D82A}">
                    <a16:rowId xmlns:a16="http://schemas.microsoft.com/office/drawing/2014/main" val="2165587853"/>
                  </a:ext>
                </a:extLst>
              </a:tr>
              <a:tr h="9209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Transcribe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Denoise the speech manually includes normalize, hard-limit, equalizer, noise remove and more.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Denoise and pre-process the speech automatically by using machine learning in batch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extLst>
                  <a:ext uri="{0D108BD9-81ED-4DB2-BD59-A6C34878D82A}">
                    <a16:rowId xmlns:a16="http://schemas.microsoft.com/office/drawing/2014/main" val="2191452601"/>
                  </a:ext>
                </a:extLst>
              </a:tr>
              <a:tr h="394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Process time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Low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extLst>
                  <a:ext uri="{0D108BD9-81ED-4DB2-BD59-A6C34878D82A}">
                    <a16:rowId xmlns:a16="http://schemas.microsoft.com/office/drawing/2014/main" val="2102877386"/>
                  </a:ext>
                </a:extLst>
              </a:tr>
              <a:tr h="3940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Human involvement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High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Low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279" marR="47279" marT="0" marB="0" anchor="ctr"/>
                </a:tc>
                <a:extLst>
                  <a:ext uri="{0D108BD9-81ED-4DB2-BD59-A6C34878D82A}">
                    <a16:rowId xmlns:a16="http://schemas.microsoft.com/office/drawing/2014/main" val="241530815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ctrTitle" idx="4294967295"/>
          </p:nvPr>
        </p:nvSpPr>
        <p:spPr>
          <a:xfrm>
            <a:off x="457200" y="3196922"/>
            <a:ext cx="5295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/>
              <a:t>Literature Review</a:t>
            </a:r>
            <a:endParaRPr sz="4200" dirty="0"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4294967295"/>
          </p:nvPr>
        </p:nvSpPr>
        <p:spPr>
          <a:xfrm>
            <a:off x="457200" y="4221452"/>
            <a:ext cx="3760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dirty="0"/>
          </a:p>
        </p:txBody>
      </p:sp>
      <p:grpSp>
        <p:nvGrpSpPr>
          <p:cNvPr id="106" name="Google Shape;106;p19"/>
          <p:cNvGrpSpPr/>
          <p:nvPr/>
        </p:nvGrpSpPr>
        <p:grpSpPr>
          <a:xfrm>
            <a:off x="943547" y="847351"/>
            <a:ext cx="1347989" cy="1347990"/>
            <a:chOff x="6643075" y="3664250"/>
            <a:chExt cx="407950" cy="407975"/>
          </a:xfrm>
        </p:grpSpPr>
        <p:sp>
          <p:nvSpPr>
            <p:cNvPr id="107" name="Google Shape;107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9"/>
          <p:cNvGrpSpPr/>
          <p:nvPr/>
        </p:nvGrpSpPr>
        <p:grpSpPr>
          <a:xfrm rot="-587485">
            <a:off x="864465" y="2370798"/>
            <a:ext cx="554212" cy="554181"/>
            <a:chOff x="576250" y="4319400"/>
            <a:chExt cx="442075" cy="442050"/>
          </a:xfrm>
        </p:grpSpPr>
        <p:sp>
          <p:nvSpPr>
            <p:cNvPr id="110" name="Google Shape;110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9"/>
          <p:cNvSpPr/>
          <p:nvPr/>
        </p:nvSpPr>
        <p:spPr>
          <a:xfrm>
            <a:off x="621065" y="1158547"/>
            <a:ext cx="210697" cy="20118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9"/>
          <p:cNvSpPr/>
          <p:nvPr/>
        </p:nvSpPr>
        <p:spPr>
          <a:xfrm rot="2697418">
            <a:off x="2009537" y="2188530"/>
            <a:ext cx="319833" cy="30538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2262563" y="2014183"/>
            <a:ext cx="128094" cy="12238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9"/>
          <p:cNvSpPr/>
          <p:nvPr/>
        </p:nvSpPr>
        <p:spPr>
          <a:xfrm rot="1279858">
            <a:off x="475086" y="1765377"/>
            <a:ext cx="128071" cy="12238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ldNum" idx="12"/>
          </p:nvPr>
        </p:nvSpPr>
        <p:spPr>
          <a:xfrm>
            <a:off x="457200" y="4673650"/>
            <a:ext cx="548700" cy="2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4098" name="Picture 2" descr="How to Write a Literature Review - YouTube">
            <a:extLst>
              <a:ext uri="{FF2B5EF4-FFF2-40B4-BE49-F238E27FC236}">
                <a16:creationId xmlns:a16="http://schemas.microsoft.com/office/drawing/2014/main" id="{E94DAB1F-D807-438F-BDAE-D4BAAD21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510" y="441878"/>
            <a:ext cx="5024722" cy="28264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F64A5-D301-44F6-96EA-05EB3E525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comparative study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05548-5948-4BD2-837D-ADAC61B6C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2600" indent="-342900">
              <a:buFont typeface="+mj-lt"/>
              <a:buAutoNum type="arabicPeriod"/>
            </a:pPr>
            <a:r>
              <a:rPr lang="en-US" dirty="0"/>
              <a:t>UCLASS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Indian Regional Language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Polish Language</a:t>
            </a:r>
          </a:p>
          <a:p>
            <a:pPr marL="482600" indent="-342900">
              <a:buFont typeface="+mj-lt"/>
              <a:buAutoNum type="arabicPeriod"/>
            </a:pPr>
            <a:r>
              <a:rPr lang="en-US" dirty="0"/>
              <a:t>German Language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DEDD9-4F72-4B2C-B1BB-EFDAD55A1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ADC7E-99E7-45CA-8111-B3F468ED7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668" y="281949"/>
            <a:ext cx="4770533" cy="3711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F9011F-7C23-4480-927C-AAA1B63B177F}"/>
              </a:ext>
            </a:extLst>
          </p:cNvPr>
          <p:cNvSpPr txBox="1"/>
          <p:nvPr/>
        </p:nvSpPr>
        <p:spPr>
          <a:xfrm>
            <a:off x="1633727" y="4332251"/>
            <a:ext cx="73414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Swapnil D. Waghmare1*, </a:t>
            </a:r>
            <a:r>
              <a:rPr lang="en-US" dirty="0" err="1">
                <a:solidFill>
                  <a:schemeClr val="bg1"/>
                </a:solidFill>
              </a:rPr>
              <a:t>Ratnadeep</a:t>
            </a:r>
            <a:r>
              <a:rPr lang="en-US" dirty="0">
                <a:solidFill>
                  <a:schemeClr val="bg1"/>
                </a:solidFill>
              </a:rPr>
              <a:t> R. Deshmukh1, </a:t>
            </a:r>
            <a:r>
              <a:rPr lang="en-US" dirty="0" err="1">
                <a:solidFill>
                  <a:schemeClr val="bg1"/>
                </a:solidFill>
              </a:rPr>
              <a:t>Pukhraj</a:t>
            </a:r>
            <a:r>
              <a:rPr lang="en-US" dirty="0">
                <a:solidFill>
                  <a:schemeClr val="bg1"/>
                </a:solidFill>
              </a:rPr>
              <a:t> P. Shrishrimal1, Vishal B. Waghmare2 Ganesh B. Janvale3</a:t>
            </a:r>
          </a:p>
          <a:p>
            <a:r>
              <a:rPr lang="en-US" dirty="0">
                <a:solidFill>
                  <a:schemeClr val="bg1"/>
                </a:solidFill>
              </a:rPr>
              <a:t>and Babasaheb Sonawane4 1</a:t>
            </a:r>
          </a:p>
        </p:txBody>
      </p:sp>
    </p:spTree>
    <p:extLst>
      <p:ext uri="{BB962C8B-B14F-4D97-AF65-F5344CB8AC3E}">
        <p14:creationId xmlns:p14="http://schemas.microsoft.com/office/powerpoint/2010/main" val="3512777828"/>
      </p:ext>
    </p:extLst>
  </p:cSld>
  <p:clrMapOvr>
    <a:masterClrMapping/>
  </p:clrMapOvr>
</p:sld>
</file>

<file path=ppt/theme/theme1.xml><?xml version="1.0" encoding="utf-8"?>
<a:theme xmlns:a="http://schemas.openxmlformats.org/drawingml/2006/main" name="Ragoz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527</Words>
  <Application>Microsoft Office PowerPoint</Application>
  <PresentationFormat>On-screen Show (16:9)</PresentationFormat>
  <Paragraphs>159</Paragraphs>
  <Slides>32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Twentieth Century</vt:lpstr>
      <vt:lpstr>Varela</vt:lpstr>
      <vt:lpstr>Raleway</vt:lpstr>
      <vt:lpstr>Arial</vt:lpstr>
      <vt:lpstr>Times New Roman</vt:lpstr>
      <vt:lpstr>Ragozine template</vt:lpstr>
      <vt:lpstr>Auto Editing App</vt:lpstr>
      <vt:lpstr>HELLO!</vt:lpstr>
      <vt:lpstr>PowerPoint Presentation</vt:lpstr>
      <vt:lpstr>1. Problem</vt:lpstr>
      <vt:lpstr>Problem</vt:lpstr>
      <vt:lpstr>Scope</vt:lpstr>
      <vt:lpstr>Benefits and Significance  AN AUTO EDIT APP</vt:lpstr>
      <vt:lpstr>Literature Review</vt:lpstr>
      <vt:lpstr>A comparative study</vt:lpstr>
      <vt:lpstr>History</vt:lpstr>
      <vt:lpstr>History</vt:lpstr>
      <vt:lpstr>Detection and Analysis of Stuttered Speech</vt:lpstr>
      <vt:lpstr>Speech Recognition and Correction of a Stuttered Speech</vt:lpstr>
      <vt:lpstr>Deep Speech 2</vt:lpstr>
      <vt:lpstr>Goal</vt:lpstr>
      <vt:lpstr>Architecture</vt:lpstr>
      <vt:lpstr>Data</vt:lpstr>
      <vt:lpstr>Result</vt:lpstr>
      <vt:lpstr>Methodology</vt:lpstr>
      <vt:lpstr>Scrum</vt:lpstr>
      <vt:lpstr>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Design</vt:lpstr>
      <vt:lpstr>Home</vt:lpstr>
      <vt:lpstr>Import</vt:lpstr>
      <vt:lpstr>Edit Video</vt:lpstr>
      <vt:lpstr>Edit Subtitle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Zhong MIng Tan</dc:creator>
  <cp:lastModifiedBy>Zhong MIng Tan</cp:lastModifiedBy>
  <cp:revision>77</cp:revision>
  <dcterms:modified xsi:type="dcterms:W3CDTF">2020-05-25T04:34:35Z</dcterms:modified>
</cp:coreProperties>
</file>